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7" r:id="rId4"/>
    <p:sldId id="260" r:id="rId5"/>
    <p:sldId id="266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4A23F-7C18-4FEC-9530-D7F8EB6733F5}" v="27" dt="2026-02-22T16:21:29.5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1" autoAdjust="0"/>
    <p:restoredTop sz="94660"/>
  </p:normalViewPr>
  <p:slideViewPr>
    <p:cSldViewPr>
      <p:cViewPr varScale="1">
        <p:scale>
          <a:sx n="67" d="100"/>
          <a:sy n="67" d="100"/>
        </p:scale>
        <p:origin x="2035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is Krimpenfort" userId="b5fe389a09133dbc" providerId="LiveId" clId="{18AD6C79-C184-4459-917D-062C46BF6FCC}"/>
    <pc:docChg chg="modSld">
      <pc:chgData name="Gardis Krimpenfort" userId="b5fe389a09133dbc" providerId="LiveId" clId="{18AD6C79-C184-4459-917D-062C46BF6FCC}" dt="2026-02-22T16:21:29.581" v="26" actId="20577"/>
      <pc:docMkLst>
        <pc:docMk/>
      </pc:docMkLst>
      <pc:sldChg chg="addSp modSp mod">
        <pc:chgData name="Gardis Krimpenfort" userId="b5fe389a09133dbc" providerId="LiveId" clId="{18AD6C79-C184-4459-917D-062C46BF6FCC}" dt="2026-02-22T16:21:29.581" v="26" actId="20577"/>
        <pc:sldMkLst>
          <pc:docMk/>
          <pc:sldMk cId="2954719955" sldId="256"/>
        </pc:sldMkLst>
        <pc:spChg chg="mod">
          <ac:chgData name="Gardis Krimpenfort" userId="b5fe389a09133dbc" providerId="LiveId" clId="{18AD6C79-C184-4459-917D-062C46BF6FCC}" dt="2026-02-22T16:21:29.581" v="26" actId="20577"/>
          <ac:spMkLst>
            <pc:docMk/>
            <pc:sldMk cId="2954719955" sldId="256"/>
            <ac:spMk id="2" creationId="{00000000-0000-0000-0000-000000000000}"/>
          </ac:spMkLst>
        </pc:spChg>
        <pc:picChg chg="add mod">
          <ac:chgData name="Gardis Krimpenfort" userId="b5fe389a09133dbc" providerId="LiveId" clId="{18AD6C79-C184-4459-917D-062C46BF6FCC}" dt="2026-02-22T16:20:39.208" v="16" actId="14100"/>
          <ac:picMkLst>
            <pc:docMk/>
            <pc:sldMk cId="2954719955" sldId="256"/>
            <ac:picMk id="6" creationId="{BC940BB4-768C-0C81-4B76-F2702CC717B3}"/>
          </ac:picMkLst>
        </pc:picChg>
      </pc:sldChg>
      <pc:sldChg chg="modSp">
        <pc:chgData name="Gardis Krimpenfort" userId="b5fe389a09133dbc" providerId="LiveId" clId="{18AD6C79-C184-4459-917D-062C46BF6FCC}" dt="2026-02-22T16:20:58.739" v="21" actId="108"/>
        <pc:sldMkLst>
          <pc:docMk/>
          <pc:sldMk cId="4242343906" sldId="257"/>
        </pc:sldMkLst>
        <pc:spChg chg="mod">
          <ac:chgData name="Gardis Krimpenfort" userId="b5fe389a09133dbc" providerId="LiveId" clId="{18AD6C79-C184-4459-917D-062C46BF6FCC}" dt="2026-02-22T16:20:58.739" v="21" actId="108"/>
          <ac:spMkLst>
            <pc:docMk/>
            <pc:sldMk cId="4242343906" sldId="257"/>
            <ac:spMk id="2" creationId="{00000000-0000-0000-0000-000000000000}"/>
          </ac:spMkLst>
        </pc:spChg>
      </pc:sldChg>
      <pc:sldChg chg="modSp">
        <pc:chgData name="Gardis Krimpenfort" userId="b5fe389a09133dbc" providerId="LiveId" clId="{18AD6C79-C184-4459-917D-062C46BF6FCC}" dt="2026-02-22T16:21:15.236" v="25" actId="108"/>
        <pc:sldMkLst>
          <pc:docMk/>
          <pc:sldMk cId="269392841" sldId="260"/>
        </pc:sldMkLst>
        <pc:spChg chg="mod">
          <ac:chgData name="Gardis Krimpenfort" userId="b5fe389a09133dbc" providerId="LiveId" clId="{18AD6C79-C184-4459-917D-062C46BF6FCC}" dt="2026-02-22T16:21:14.113" v="24" actId="255"/>
          <ac:spMkLst>
            <pc:docMk/>
            <pc:sldMk cId="269392841" sldId="260"/>
            <ac:spMk id="2" creationId="{00000000-0000-0000-0000-000000000000}"/>
          </ac:spMkLst>
        </pc:spChg>
        <pc:spChg chg="mod">
          <ac:chgData name="Gardis Krimpenfort" userId="b5fe389a09133dbc" providerId="LiveId" clId="{18AD6C79-C184-4459-917D-062C46BF6FCC}" dt="2026-02-22T16:21:15.236" v="25" actId="108"/>
          <ac:spMkLst>
            <pc:docMk/>
            <pc:sldMk cId="269392841" sldId="260"/>
            <ac:spMk id="3" creationId="{00000000-0000-0000-0000-000000000000}"/>
          </ac:spMkLst>
        </pc:spChg>
      </pc:sldChg>
      <pc:sldChg chg="modSp">
        <pc:chgData name="Gardis Krimpenfort" userId="b5fe389a09133dbc" providerId="LiveId" clId="{18AD6C79-C184-4459-917D-062C46BF6FCC}" dt="2026-02-22T16:20:49.425" v="17" actId="108"/>
        <pc:sldMkLst>
          <pc:docMk/>
          <pc:sldMk cId="2598500091" sldId="261"/>
        </pc:sldMkLst>
        <pc:spChg chg="mod">
          <ac:chgData name="Gardis Krimpenfort" userId="b5fe389a09133dbc" providerId="LiveId" clId="{18AD6C79-C184-4459-917D-062C46BF6FCC}" dt="2026-02-22T16:20:49.425" v="17" actId="108"/>
          <ac:spMkLst>
            <pc:docMk/>
            <pc:sldMk cId="2598500091" sldId="26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DD15C-BD44-4DFC-9362-66BA0737523C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F077B-0B95-4C5F-A869-435B24D246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15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F077B-0B95-4C5F-A869-435B24D246F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16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83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60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08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95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79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60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10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2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04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54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0CB4C-DE16-40CA-9FD7-3B3A55462542}" type="datetimeFigureOut">
              <a:rPr lang="de-DE" smtClean="0"/>
              <a:t>22.02.2026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0EEB-E8C0-4C50-AAEE-54C80843A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78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1630" y="58316"/>
            <a:ext cx="8980740" cy="6741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484783"/>
            <a:ext cx="7772400" cy="2115667"/>
          </a:xfrm>
        </p:spPr>
        <p:txBody>
          <a:bodyPr/>
          <a:lstStyle/>
          <a:p>
            <a:br>
              <a:rPr lang="de-DE" b="1">
                <a:latin typeface="Aller Light" panose="02000503000000020004" pitchFamily="2" charset="0"/>
              </a:rPr>
            </a:br>
            <a:r>
              <a:rPr lang="de-DE" b="1">
                <a:latin typeface="Aller Light" panose="02000503000000020004" pitchFamily="2" charset="0"/>
              </a:rPr>
              <a:t>Latein </a:t>
            </a:r>
            <a:r>
              <a:rPr lang="de-DE" b="1" dirty="0">
                <a:latin typeface="Aller Light" panose="02000503000000020004" pitchFamily="2" charset="0"/>
              </a:rPr>
              <a:t>als 2. Fremdsprache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000" dirty="0">
                <a:latin typeface="Aller Light" panose="02000503000000020004" pitchFamily="2" charset="0"/>
              </a:rPr>
              <a:t>„Sprache der alten Römer und der Wissenschaften“</a:t>
            </a:r>
          </a:p>
          <a:p>
            <a:r>
              <a:rPr lang="de-DE" sz="2000" dirty="0">
                <a:latin typeface="Aller Light" panose="02000503000000020004" pitchFamily="2" charset="0"/>
              </a:rPr>
              <a:t>(Brockhaus)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980728"/>
            <a:ext cx="1655676" cy="11037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Grafik 5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BC940BB4-768C-0C81-4B76-F2702CC717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2" r="3612"/>
          <a:stretch/>
        </p:blipFill>
        <p:spPr>
          <a:xfrm>
            <a:off x="1056660" y="1087130"/>
            <a:ext cx="707028" cy="104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1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5202" y="55775"/>
            <a:ext cx="8980740" cy="6741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ller Light" panose="02000503000000020004" pitchFamily="2" charset="0"/>
              </a:rPr>
              <a:t>Einführung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>
                <a:latin typeface="Aller Light" panose="02000503000000020004" pitchFamily="2" charset="0"/>
              </a:rPr>
              <a:t>Latein ist „tote Sprache“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Landessprache des Vatikans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Fundament unserer Kultur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Mutter der romanischen Sprachen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gute Übung für das Deutsche, sowohl beim Ausarbeiten einer passenden Übersetzung als auch durch Grammatikreflexion im Lateinischen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Umfang und Schwere von Grammatik und Vokabeln analog zum Französischen/Spanischen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484784"/>
            <a:ext cx="2339752" cy="155983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59850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85202" y="55775"/>
            <a:ext cx="8980740" cy="6741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de-DE" b="1" dirty="0">
                <a:latin typeface="Aller Light" panose="02000503000000020004" pitchFamily="2" charset="0"/>
              </a:rPr>
              <a:t>Gestaltung des Unterrichts</a:t>
            </a:r>
            <a:br>
              <a:rPr lang="de-DE" sz="1400" u="sng" dirty="0">
                <a:latin typeface="Aller Light" panose="02000503000000020004" pitchFamily="2" charset="0"/>
              </a:rPr>
            </a:br>
            <a:endParaRPr lang="de-DE" sz="1400" u="sng" dirty="0">
              <a:latin typeface="Aller Light" panose="02000503000000020004" pitchFamily="2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DE" sz="2400" dirty="0">
                <a:latin typeface="Aller Light" panose="02000503000000020004" pitchFamily="2" charset="0"/>
              </a:rPr>
              <a:t> Unterrichtssprache: </a:t>
            </a:r>
            <a:r>
              <a:rPr lang="de-DE" sz="2400" b="1" dirty="0">
                <a:latin typeface="Aller Light" panose="02000503000000020004" pitchFamily="2" charset="0"/>
              </a:rPr>
              <a:t>Deutsch</a:t>
            </a:r>
          </a:p>
          <a:p>
            <a:pPr lvl="1">
              <a:buFont typeface="Symbol" pitchFamily="18" charset="2"/>
              <a:buChar char="-"/>
            </a:pPr>
            <a:r>
              <a:rPr lang="de-DE" sz="2400" dirty="0">
                <a:latin typeface="Aller Light" panose="02000503000000020004" pitchFamily="2" charset="0"/>
              </a:rPr>
              <a:t>Aussprache spielt keine Rolle </a:t>
            </a:r>
          </a:p>
          <a:p>
            <a:pPr lvl="1">
              <a:buFont typeface="Symbol" pitchFamily="18" charset="2"/>
              <a:buChar char="-"/>
            </a:pPr>
            <a:r>
              <a:rPr lang="de-DE" sz="2400" dirty="0">
                <a:latin typeface="Aller Light" panose="02000503000000020004" pitchFamily="2" charset="0"/>
              </a:rPr>
              <a:t>keine freie Textformulierung in Fremdsprache</a:t>
            </a:r>
          </a:p>
          <a:p>
            <a:pPr lvl="1">
              <a:buFont typeface="Symbol" pitchFamily="18" charset="2"/>
              <a:buChar char="-"/>
            </a:pPr>
            <a:r>
              <a:rPr lang="de-DE" sz="2400" dirty="0">
                <a:latin typeface="Aller Light" panose="02000503000000020004" pitchFamily="2" charset="0"/>
              </a:rPr>
              <a:t>keine neue Rechtschreibung</a:t>
            </a:r>
          </a:p>
          <a:p>
            <a:r>
              <a:rPr lang="de-DE" sz="2400" dirty="0">
                <a:latin typeface="Aller Light" panose="02000503000000020004" pitchFamily="2" charset="0"/>
              </a:rPr>
              <a:t>Lernen und Abfrage von </a:t>
            </a:r>
            <a:r>
              <a:rPr lang="de-DE" sz="2400" b="1" dirty="0">
                <a:latin typeface="Aller Light" panose="02000503000000020004" pitchFamily="2" charset="0"/>
              </a:rPr>
              <a:t>Vokabeln</a:t>
            </a:r>
            <a:r>
              <a:rPr lang="de-DE" sz="2400" dirty="0">
                <a:latin typeface="Aller Light" panose="02000503000000020004" pitchFamily="2" charset="0"/>
              </a:rPr>
              <a:t>:     L </a:t>
            </a:r>
            <a:r>
              <a:rPr lang="de-DE" sz="2400" dirty="0">
                <a:latin typeface="Aller Light" panose="02000503000000020004" pitchFamily="2" charset="0"/>
                <a:sym typeface="Symbol"/>
              </a:rPr>
              <a:t></a:t>
            </a:r>
            <a:r>
              <a:rPr lang="de-DE" sz="2400" dirty="0">
                <a:latin typeface="Aller Light" panose="02000503000000020004" pitchFamily="2" charset="0"/>
              </a:rPr>
              <a:t> D</a:t>
            </a:r>
          </a:p>
          <a:p>
            <a:pPr lvl="0"/>
            <a:r>
              <a:rPr lang="de-DE" sz="2400" dirty="0">
                <a:latin typeface="Aller Light" panose="02000503000000020004" pitchFamily="2" charset="0"/>
              </a:rPr>
              <a:t>Lernen von sehr strukturierter, logischer </a:t>
            </a:r>
            <a:r>
              <a:rPr lang="de-DE" sz="2400" b="1" dirty="0">
                <a:latin typeface="Aller Light" panose="02000503000000020004" pitchFamily="2" charset="0"/>
              </a:rPr>
              <a:t>Grammatik</a:t>
            </a:r>
          </a:p>
          <a:p>
            <a:pPr lvl="0"/>
            <a:r>
              <a:rPr lang="de-DE" sz="2400" b="1" dirty="0">
                <a:latin typeface="Aller Light" panose="02000503000000020004" pitchFamily="2" charset="0"/>
              </a:rPr>
              <a:t>analytisches</a:t>
            </a:r>
            <a:r>
              <a:rPr lang="de-DE" sz="2400" dirty="0">
                <a:latin typeface="Aller Light" panose="02000503000000020004" pitchFamily="2" charset="0"/>
              </a:rPr>
              <a:t> Herangehen an Texte, viel Zeit für Übersetzung und Einübung von Grammatik</a:t>
            </a:r>
          </a:p>
          <a:p>
            <a:pPr lvl="0"/>
            <a:r>
              <a:rPr lang="de-DE" sz="2400" dirty="0">
                <a:latin typeface="Aller Light" panose="02000503000000020004" pitchFamily="2" charset="0"/>
              </a:rPr>
              <a:t>Blick in die </a:t>
            </a:r>
            <a:r>
              <a:rPr lang="de-DE" sz="2400" b="1" dirty="0">
                <a:latin typeface="Aller Light" panose="02000503000000020004" pitchFamily="2" charset="0"/>
              </a:rPr>
              <a:t>Kulturgeschichte</a:t>
            </a:r>
            <a:r>
              <a:rPr lang="de-DE" sz="2400" dirty="0">
                <a:latin typeface="Aller Light" panose="02000503000000020004" pitchFamily="2" charset="0"/>
              </a:rPr>
              <a:t>: Geschichte, Kultur, Gedankenwelt, Sagen, Technik, Religion </a:t>
            </a:r>
            <a:r>
              <a:rPr lang="de-DE" sz="2400" dirty="0" err="1">
                <a:latin typeface="Aller Light" panose="02000503000000020004" pitchFamily="2" charset="0"/>
              </a:rPr>
              <a:t>u.ä.</a:t>
            </a:r>
            <a:endParaRPr lang="de-DE" sz="2400" dirty="0">
              <a:latin typeface="Aller Light" panose="02000503000000020004" pitchFamily="2" charset="0"/>
            </a:endParaRPr>
          </a:p>
          <a:p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052736"/>
            <a:ext cx="1131590" cy="150878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424234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85202" y="55775"/>
            <a:ext cx="8980740" cy="6741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>
                <a:latin typeface="Aller Light" panose="02000503000000020004" pitchFamily="2" charset="0"/>
              </a:rPr>
              <a:t>möglicher </a:t>
            </a:r>
            <a:r>
              <a:rPr lang="de-DE" sz="3600" b="1" dirty="0" err="1">
                <a:latin typeface="Aller Light" panose="02000503000000020004" pitchFamily="2" charset="0"/>
              </a:rPr>
              <a:t>Schüler:innen“typ</a:t>
            </a:r>
            <a:r>
              <a:rPr lang="de-DE" sz="3600" b="1" dirty="0">
                <a:latin typeface="Aller Light" panose="02000503000000020004" pitchFamily="2" charset="0"/>
              </a:rPr>
              <a:t>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err="1">
                <a:latin typeface="Aller Light" panose="02000503000000020004" pitchFamily="2" charset="0"/>
              </a:rPr>
              <a:t>Schüler:innen</a:t>
            </a:r>
            <a:r>
              <a:rPr lang="de-DE" sz="2800" dirty="0">
                <a:latin typeface="Aller Light" panose="02000503000000020004" pitchFamily="2" charset="0"/>
              </a:rPr>
              <a:t>, die gerne tüfteln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Puzzlefreunde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Schüler, denen Aussprache /Rechtschreibung bei modernen Fremdsprachen weniger leicht fällt, werden angesprochen</a:t>
            </a:r>
          </a:p>
          <a:p>
            <a:r>
              <a:rPr lang="de-DE" sz="2800" dirty="0">
                <a:latin typeface="Aller Light" panose="02000503000000020004" pitchFamily="2" charset="0"/>
              </a:rPr>
              <a:t>Geschichtsinteressierte</a:t>
            </a:r>
          </a:p>
          <a:p>
            <a:pPr marL="0" indent="0">
              <a:buNone/>
            </a:pPr>
            <a:r>
              <a:rPr lang="de-DE" sz="2800" dirty="0">
                <a:latin typeface="Aller Light" panose="02000503000000020004" pitchFamily="2" charset="0"/>
              </a:rPr>
              <a:t>Es fordert/fördert Geduld, Konzentration, logisches Denken</a:t>
            </a:r>
          </a:p>
          <a:p>
            <a:endParaRPr lang="de-DE" sz="2800" dirty="0">
              <a:latin typeface="Aller Light" panose="02000503000000020004" pitchFamily="2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746" y="5120322"/>
            <a:ext cx="1950720" cy="146304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901" y="1340768"/>
            <a:ext cx="1731963" cy="115887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39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5202" y="55775"/>
            <a:ext cx="8980740" cy="6741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1187624" y="1196752"/>
            <a:ext cx="64807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600" b="1" dirty="0">
                <a:latin typeface="Aller Light" panose="02000503000000020004" pitchFamily="2" charset="0"/>
              </a:rPr>
              <a:t>Gratias </a:t>
            </a:r>
            <a:r>
              <a:rPr lang="de-DE" sz="6600" b="1" dirty="0" err="1">
                <a:latin typeface="Aller Light" panose="02000503000000020004" pitchFamily="2" charset="0"/>
              </a:rPr>
              <a:t>ago</a:t>
            </a:r>
            <a:endParaRPr lang="de-DE" sz="6600" b="1" dirty="0">
              <a:latin typeface="Aller Light" panose="02000503000000020004" pitchFamily="2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468" y="2689106"/>
            <a:ext cx="4567032" cy="341729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64512021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178</Words>
  <Application>Microsoft Office PowerPoint</Application>
  <PresentationFormat>Bildschirmpräsentation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Aller Light</vt:lpstr>
      <vt:lpstr>Arial</vt:lpstr>
      <vt:lpstr>Calibri</vt:lpstr>
      <vt:lpstr>Symbol</vt:lpstr>
      <vt:lpstr>Larissa</vt:lpstr>
      <vt:lpstr> Latein als 2. Fremdsprache</vt:lpstr>
      <vt:lpstr>Einführung</vt:lpstr>
      <vt:lpstr>Gestaltung des Unterrichts </vt:lpstr>
      <vt:lpstr>möglicher Schüler:innen“typ“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Latein als 2. Fremdsprache</dc:title>
  <dc:creator>Lars</dc:creator>
  <cp:lastModifiedBy>Gardis Krimpenfort</cp:lastModifiedBy>
  <cp:revision>84</cp:revision>
  <dcterms:created xsi:type="dcterms:W3CDTF">2014-03-07T14:25:18Z</dcterms:created>
  <dcterms:modified xsi:type="dcterms:W3CDTF">2026-02-22T16:21:33Z</dcterms:modified>
</cp:coreProperties>
</file>